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713" r:id="rId5"/>
    <p:sldId id="697" r:id="rId6"/>
    <p:sldId id="700" r:id="rId7"/>
    <p:sldId id="690" r:id="rId8"/>
    <p:sldId id="691" r:id="rId9"/>
    <p:sldId id="692" r:id="rId10"/>
    <p:sldId id="712" r:id="rId11"/>
    <p:sldId id="707" r:id="rId12"/>
    <p:sldId id="704" r:id="rId13"/>
    <p:sldId id="703" r:id="rId14"/>
    <p:sldId id="705" r:id="rId15"/>
    <p:sldId id="709" r:id="rId16"/>
    <p:sldId id="694" r:id="rId17"/>
    <p:sldId id="701" r:id="rId18"/>
    <p:sldId id="696" r:id="rId19"/>
    <p:sldId id="710" r:id="rId2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34580" autoAdjust="0"/>
    <p:restoredTop sz="86410" autoAdjust="0"/>
  </p:normalViewPr>
  <p:slideViewPr>
    <p:cSldViewPr>
      <p:cViewPr varScale="1">
        <p:scale>
          <a:sx n="67" d="100"/>
          <a:sy n="67" d="100"/>
        </p:scale>
        <p:origin x="5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7182-BB52-4CF0-A36C-C46EBEAA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3429000"/>
            <a:ext cx="8305800" cy="838200"/>
          </a:xfrm>
        </p:spPr>
        <p:txBody>
          <a:bodyPr/>
          <a:lstStyle/>
          <a:p>
            <a:r>
              <a:rPr lang="en-US" sz="3600" dirty="0"/>
              <a:t>Applied Distributed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E9098-FF14-4327-B419-7B00126A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533400"/>
          </a:xfrm>
        </p:spPr>
        <p:txBody>
          <a:bodyPr/>
          <a:lstStyle/>
          <a:p>
            <a:r>
              <a:rPr lang="en-US" dirty="0"/>
              <a:t>Container Management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FE0EB8-4D57-4585-9158-92B6D4545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9"/>
    </mc:Choice>
    <mc:Fallback xmlns="">
      <p:transition spd="slow" advTm="7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B0E0-865A-4403-B605-3F03FF51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Master vs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3B9E-2876-41B5-9938-4DFF3F2A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Both use central piece of software to distribute requests to a collection of places to execute request</a:t>
            </a:r>
          </a:p>
          <a:p>
            <a:r>
              <a:rPr lang="en-US" sz="2800" dirty="0"/>
              <a:t>The load balancer distributes requests for processing a single message</a:t>
            </a:r>
          </a:p>
          <a:p>
            <a:r>
              <a:rPr lang="en-US" sz="2800" dirty="0"/>
              <a:t>The collection master distributes requests for initiating an execution environment for subsequent messages.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283A2E-A5B7-4D9B-9BAD-67CD0645B6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4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14"/>
    </mc:Choice>
    <mc:Fallback xmlns="">
      <p:transition spd="slow" advTm="40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Grouping</a:t>
            </a:r>
            <a:r>
              <a:rPr lang="en-US" altLang="en-US" baseline="0" dirty="0">
                <a:ln>
                  <a:noFill/>
                </a:ln>
              </a:rPr>
              <a:t> containers</a:t>
            </a:r>
            <a:endParaRPr lang="en-US" altLang="en-US" dirty="0">
              <a:ln>
                <a:noFill/>
              </a:ln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982663" y="1925637"/>
            <a:ext cx="7704137" cy="4246563"/>
          </a:xfrm>
        </p:spPr>
        <p:txBody>
          <a:bodyPr/>
          <a:lstStyle/>
          <a:p>
            <a:r>
              <a:rPr lang="en-US" altLang="en-US" sz="2400" dirty="0"/>
              <a:t>Up to this point, containers are arbitrarily assigned to available host without regard</a:t>
            </a:r>
            <a:r>
              <a:rPr lang="en-US" altLang="en-US" sz="2400" baseline="0" dirty="0"/>
              <a:t> for communication among containers.</a:t>
            </a:r>
          </a:p>
          <a:p>
            <a:r>
              <a:rPr lang="en-US" altLang="en-US" sz="2400" baseline="0" dirty="0"/>
              <a:t>Suppose two containers </a:t>
            </a:r>
            <a:r>
              <a:rPr lang="en-US" altLang="en-US" sz="2400" dirty="0"/>
              <a:t>communicate frequently</a:t>
            </a:r>
            <a:r>
              <a:rPr lang="en-US" altLang="en-US" sz="2400" baseline="0" dirty="0"/>
              <a:t>. E.g. app container and logging containers. Then you would like them to be allocated into</a:t>
            </a:r>
            <a:r>
              <a:rPr lang="en-US" altLang="en-US" sz="2400" dirty="0"/>
              <a:t> same host to reduce communication time</a:t>
            </a:r>
            <a:r>
              <a:rPr lang="en-US" altLang="en-US" sz="2400" baseline="0" dirty="0"/>
              <a:t>.</a:t>
            </a:r>
          </a:p>
          <a:p>
            <a:r>
              <a:rPr lang="en-US" altLang="en-US" sz="2400" baseline="0" dirty="0"/>
              <a:t>This is rationale for “pods”</a:t>
            </a:r>
            <a:r>
              <a:rPr lang="en-US" altLang="en-US" sz="2400" dirty="0"/>
              <a:t> (also called a “sidecar”)</a:t>
            </a:r>
            <a:endParaRPr lang="en-US" altLang="en-US" sz="2400" baseline="0" dirty="0"/>
          </a:p>
          <a:p>
            <a:r>
              <a:rPr lang="en-US" altLang="en-US" sz="2400" baseline="0" dirty="0"/>
              <a:t>A pod is a group of containers treated as a single unit for allocation.</a:t>
            </a:r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91C125-B4A9-4D78-AEF9-A8CF9098D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58"/>
    </mc:Choice>
    <mc:Fallback xmlns="">
      <p:transition spd="slow" advTm="63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A1BEBE1-5F38-4CAE-8056-86330F1D07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Container hierarchy (again)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0B9A4-C08A-4451-8967-CD63A2DD29D8}"/>
              </a:ext>
            </a:extLst>
          </p:cNvPr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CustomShape 1">
            <a:extLst>
              <a:ext uri="{FF2B5EF4-FFF2-40B4-BE49-F238E27FC236}">
                <a16:creationId xmlns:a16="http://schemas.microsoft.com/office/drawing/2014/main" id="{3BEDF173-EE0C-4E7E-BEC5-D8659D306D11}"/>
              </a:ext>
            </a:extLst>
          </p:cNvPr>
          <p:cNvSpPr/>
          <p:nvPr/>
        </p:nvSpPr>
        <p:spPr>
          <a:xfrm>
            <a:off x="1143000" y="2133600"/>
            <a:ext cx="6873240" cy="4256084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2">
            <a:extLst>
              <a:ext uri="{FF2B5EF4-FFF2-40B4-BE49-F238E27FC236}">
                <a16:creationId xmlns:a16="http://schemas.microsoft.com/office/drawing/2014/main" id="{2D9EE4AA-B2CC-494E-8BA6-86840F100C3A}"/>
              </a:ext>
            </a:extLst>
          </p:cNvPr>
          <p:cNvSpPr/>
          <p:nvPr/>
        </p:nvSpPr>
        <p:spPr>
          <a:xfrm>
            <a:off x="1379524" y="2353049"/>
            <a:ext cx="6447964" cy="3949525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3">
            <a:extLst>
              <a:ext uri="{FF2B5EF4-FFF2-40B4-BE49-F238E27FC236}">
                <a16:creationId xmlns:a16="http://schemas.microsoft.com/office/drawing/2014/main" id="{05E2B642-E50A-43B8-9AAE-399A9908F7CF}"/>
              </a:ext>
            </a:extLst>
          </p:cNvPr>
          <p:cNvSpPr/>
          <p:nvPr/>
        </p:nvSpPr>
        <p:spPr>
          <a:xfrm>
            <a:off x="1312710" y="4953772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96362B67-2AC4-4D80-87E4-8957BE943CB4}"/>
              </a:ext>
            </a:extLst>
          </p:cNvPr>
          <p:cNvSpPr/>
          <p:nvPr/>
        </p:nvSpPr>
        <p:spPr>
          <a:xfrm>
            <a:off x="3298446" y="5122966"/>
            <a:ext cx="3788154" cy="273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Container Runtime 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" name="CustomShape 5">
            <a:extLst>
              <a:ext uri="{FF2B5EF4-FFF2-40B4-BE49-F238E27FC236}">
                <a16:creationId xmlns:a16="http://schemas.microsoft.com/office/drawing/2014/main" id="{3ABEBFA3-DB85-46F9-A952-7ACC76E2A6D0}"/>
              </a:ext>
            </a:extLst>
          </p:cNvPr>
          <p:cNvSpPr/>
          <p:nvPr/>
        </p:nvSpPr>
        <p:spPr>
          <a:xfrm>
            <a:off x="1809294" y="2667000"/>
            <a:ext cx="1186965" cy="17885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6">
            <a:extLst>
              <a:ext uri="{FF2B5EF4-FFF2-40B4-BE49-F238E27FC236}">
                <a16:creationId xmlns:a16="http://schemas.microsoft.com/office/drawing/2014/main" id="{BA4B3881-CCD1-426B-B720-FBA096FB7452}"/>
              </a:ext>
            </a:extLst>
          </p:cNvPr>
          <p:cNvSpPr/>
          <p:nvPr/>
        </p:nvSpPr>
        <p:spPr>
          <a:xfrm>
            <a:off x="1809294" y="2667000"/>
            <a:ext cx="1186965" cy="17885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Container1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" name="CustomShape 7">
            <a:extLst>
              <a:ext uri="{FF2B5EF4-FFF2-40B4-BE49-F238E27FC236}">
                <a16:creationId xmlns:a16="http://schemas.microsoft.com/office/drawing/2014/main" id="{46F22D4D-561A-434F-90A5-D8DD6774C5A6}"/>
              </a:ext>
            </a:extLst>
          </p:cNvPr>
          <p:cNvSpPr/>
          <p:nvPr/>
        </p:nvSpPr>
        <p:spPr>
          <a:xfrm>
            <a:off x="3847146" y="2667000"/>
            <a:ext cx="1186965" cy="17885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Container 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8">
            <a:extLst>
              <a:ext uri="{FF2B5EF4-FFF2-40B4-BE49-F238E27FC236}">
                <a16:creationId xmlns:a16="http://schemas.microsoft.com/office/drawing/2014/main" id="{03565CFA-20EA-4CC2-B10F-E6DF2E4CDBCD}"/>
              </a:ext>
            </a:extLst>
          </p:cNvPr>
          <p:cNvSpPr/>
          <p:nvPr/>
        </p:nvSpPr>
        <p:spPr>
          <a:xfrm>
            <a:off x="6052035" y="2667000"/>
            <a:ext cx="1186965" cy="1788538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Container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711209FC-E216-4A0F-9ACE-E03B754E1128}"/>
              </a:ext>
            </a:extLst>
          </p:cNvPr>
          <p:cNvSpPr/>
          <p:nvPr/>
        </p:nvSpPr>
        <p:spPr>
          <a:xfrm>
            <a:off x="1312710" y="5484526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Line 10">
            <a:extLst>
              <a:ext uri="{FF2B5EF4-FFF2-40B4-BE49-F238E27FC236}">
                <a16:creationId xmlns:a16="http://schemas.microsoft.com/office/drawing/2014/main" id="{A0240E86-913C-426E-BA21-CD07BD308F55}"/>
              </a:ext>
            </a:extLst>
          </p:cNvPr>
          <p:cNvSpPr/>
          <p:nvPr/>
        </p:nvSpPr>
        <p:spPr>
          <a:xfrm>
            <a:off x="1312710" y="5931521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TextShape 11">
            <a:extLst>
              <a:ext uri="{FF2B5EF4-FFF2-40B4-BE49-F238E27FC236}">
                <a16:creationId xmlns:a16="http://schemas.microsoft.com/office/drawing/2014/main" id="{D34ECD3C-5AD9-4CA6-A698-7DD310ECA04D}"/>
              </a:ext>
            </a:extLst>
          </p:cNvPr>
          <p:cNvSpPr txBox="1"/>
          <p:nvPr/>
        </p:nvSpPr>
        <p:spPr>
          <a:xfrm>
            <a:off x="3543322" y="5514400"/>
            <a:ext cx="3003326" cy="29008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Operating System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1" name="TextShape 12">
            <a:extLst>
              <a:ext uri="{FF2B5EF4-FFF2-40B4-BE49-F238E27FC236}">
                <a16:creationId xmlns:a16="http://schemas.microsoft.com/office/drawing/2014/main" id="{CB0CCC48-B6F9-4B63-B259-C9C57ABC5429}"/>
              </a:ext>
            </a:extLst>
          </p:cNvPr>
          <p:cNvSpPr txBox="1"/>
          <p:nvPr/>
        </p:nvSpPr>
        <p:spPr>
          <a:xfrm>
            <a:off x="3209248" y="5989315"/>
            <a:ext cx="3003326" cy="29008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Hypervisor or Bare Metal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C340BC-17A3-4467-AE87-0E3A4846E6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7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01"/>
    </mc:Choice>
    <mc:Fallback xmlns="">
      <p:transition spd="slow" advTm="13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4BA516D-D594-44FB-8D3A-02AC8646E45B}"/>
              </a:ext>
            </a:extLst>
          </p:cNvPr>
          <p:cNvGrpSpPr/>
          <p:nvPr/>
        </p:nvGrpSpPr>
        <p:grpSpPr>
          <a:xfrm>
            <a:off x="1905000" y="2057400"/>
            <a:ext cx="4666718" cy="4397368"/>
            <a:chOff x="2977662" y="679938"/>
            <a:chExt cx="4267200" cy="454855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AB8E36B-1103-4A6A-A0EA-9F4D7FB17115}"/>
                </a:ext>
              </a:extLst>
            </p:cNvPr>
            <p:cNvSpPr/>
            <p:nvPr/>
          </p:nvSpPr>
          <p:spPr>
            <a:xfrm>
              <a:off x="2977662" y="679938"/>
              <a:ext cx="4267200" cy="454855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F53DBFE-B15F-473A-BAA0-EE5C37C53156}"/>
                </a:ext>
              </a:extLst>
            </p:cNvPr>
            <p:cNvSpPr/>
            <p:nvPr/>
          </p:nvSpPr>
          <p:spPr>
            <a:xfrm>
              <a:off x="3130062" y="832338"/>
              <a:ext cx="1676400" cy="2813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D88FF2B-1712-42BD-8D49-C924C2409867}"/>
                </a:ext>
              </a:extLst>
            </p:cNvPr>
            <p:cNvSpPr/>
            <p:nvPr/>
          </p:nvSpPr>
          <p:spPr>
            <a:xfrm>
              <a:off x="5228492" y="844062"/>
              <a:ext cx="1676400" cy="280181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E8CD111-84BA-4301-8457-66DEA4523DB7}"/>
                </a:ext>
              </a:extLst>
            </p:cNvPr>
            <p:cNvSpPr/>
            <p:nvPr/>
          </p:nvSpPr>
          <p:spPr>
            <a:xfrm>
              <a:off x="3282462" y="984738"/>
              <a:ext cx="1371600" cy="937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273F1A0-40C3-45C4-869F-707B0B0549C8}"/>
                </a:ext>
              </a:extLst>
            </p:cNvPr>
            <p:cNvSpPr/>
            <p:nvPr/>
          </p:nvSpPr>
          <p:spPr>
            <a:xfrm>
              <a:off x="3317632" y="2063255"/>
              <a:ext cx="1371600" cy="937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7E2F43C-D6E8-4F90-B015-DFBD4EE1DDCD}"/>
                </a:ext>
              </a:extLst>
            </p:cNvPr>
            <p:cNvSpPr/>
            <p:nvPr/>
          </p:nvSpPr>
          <p:spPr>
            <a:xfrm>
              <a:off x="5416062" y="1137138"/>
              <a:ext cx="1371600" cy="93784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E12036-43F1-4866-ADBB-E3FEDBB8BFA3}"/>
                </a:ext>
              </a:extLst>
            </p:cNvPr>
            <p:cNvSpPr txBox="1"/>
            <p:nvPr/>
          </p:nvSpPr>
          <p:spPr>
            <a:xfrm>
              <a:off x="4126528" y="4325815"/>
              <a:ext cx="617896" cy="37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21139A-C21F-47F7-892C-723E395FBB72}"/>
                </a:ext>
              </a:extLst>
            </p:cNvPr>
            <p:cNvSpPr txBox="1"/>
            <p:nvPr/>
          </p:nvSpPr>
          <p:spPr>
            <a:xfrm>
              <a:off x="3609488" y="3206213"/>
              <a:ext cx="916611" cy="40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Pod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16425D-6494-4654-B037-F517EFFAD1FB}"/>
                </a:ext>
              </a:extLst>
            </p:cNvPr>
            <p:cNvSpPr txBox="1"/>
            <p:nvPr/>
          </p:nvSpPr>
          <p:spPr>
            <a:xfrm>
              <a:off x="5731365" y="3229660"/>
              <a:ext cx="916611" cy="40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Pod 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B855E2-4AB9-458D-B1B8-E558244945BE}"/>
                </a:ext>
              </a:extLst>
            </p:cNvPr>
            <p:cNvSpPr txBox="1"/>
            <p:nvPr/>
          </p:nvSpPr>
          <p:spPr>
            <a:xfrm>
              <a:off x="5414845" y="1412585"/>
              <a:ext cx="1693331" cy="40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Container 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C91F63-4F07-4D9F-8E80-E493E21D09CB}"/>
                </a:ext>
              </a:extLst>
            </p:cNvPr>
            <p:cNvSpPr txBox="1"/>
            <p:nvPr/>
          </p:nvSpPr>
          <p:spPr>
            <a:xfrm>
              <a:off x="3351589" y="1201572"/>
              <a:ext cx="1693331" cy="40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Container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69201E-BE12-49B3-A559-5CD353BAD349}"/>
                </a:ext>
              </a:extLst>
            </p:cNvPr>
            <p:cNvSpPr txBox="1"/>
            <p:nvPr/>
          </p:nvSpPr>
          <p:spPr>
            <a:xfrm>
              <a:off x="3351587" y="2350431"/>
              <a:ext cx="1693331" cy="40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Container 2</a:t>
              </a:r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DA1BEBE1-5F38-4CAE-8056-86330F1D07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Adding pods to hierarchy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0B9A4-C08A-4451-8967-CD63A2DD29D8}"/>
              </a:ext>
            </a:extLst>
          </p:cNvPr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AED30AF-4451-4CC0-848A-350CEC543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8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9"/>
    </mc:Choice>
    <mc:Fallback xmlns="">
      <p:transition spd="slow" advTm="8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2">
            <a:extLst>
              <a:ext uri="{FF2B5EF4-FFF2-40B4-BE49-F238E27FC236}">
                <a16:creationId xmlns:a16="http://schemas.microsoft.com/office/drawing/2014/main" id="{2D9EE4AA-B2CC-494E-8BA6-86840F100C3A}"/>
              </a:ext>
            </a:extLst>
          </p:cNvPr>
          <p:cNvSpPr/>
          <p:nvPr/>
        </p:nvSpPr>
        <p:spPr>
          <a:xfrm>
            <a:off x="1379524" y="2353049"/>
            <a:ext cx="6447964" cy="3949525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1">
            <a:extLst>
              <a:ext uri="{FF2B5EF4-FFF2-40B4-BE49-F238E27FC236}">
                <a16:creationId xmlns:a16="http://schemas.microsoft.com/office/drawing/2014/main" id="{3BEDF173-EE0C-4E7E-BEC5-D8659D306D11}"/>
              </a:ext>
            </a:extLst>
          </p:cNvPr>
          <p:cNvSpPr/>
          <p:nvPr/>
        </p:nvSpPr>
        <p:spPr>
          <a:xfrm>
            <a:off x="1143000" y="2133600"/>
            <a:ext cx="6873240" cy="4256084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A1BEBE1-5F38-4CAE-8056-86330F1D07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Revisiting container hierarchy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0B9A4-C08A-4451-8967-CD63A2DD29D8}"/>
              </a:ext>
            </a:extLst>
          </p:cNvPr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Line 3">
            <a:extLst>
              <a:ext uri="{FF2B5EF4-FFF2-40B4-BE49-F238E27FC236}">
                <a16:creationId xmlns:a16="http://schemas.microsoft.com/office/drawing/2014/main" id="{05E2B642-E50A-43B8-9AAE-399A9908F7CF}"/>
              </a:ext>
            </a:extLst>
          </p:cNvPr>
          <p:cNvSpPr/>
          <p:nvPr/>
        </p:nvSpPr>
        <p:spPr>
          <a:xfrm>
            <a:off x="1312710" y="4953772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96362B67-2AC4-4D80-87E4-8957BE943CB4}"/>
              </a:ext>
            </a:extLst>
          </p:cNvPr>
          <p:cNvSpPr/>
          <p:nvPr/>
        </p:nvSpPr>
        <p:spPr>
          <a:xfrm>
            <a:off x="3298446" y="5122966"/>
            <a:ext cx="3788154" cy="273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Container Runtime Engine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711209FC-E216-4A0F-9ACE-E03B754E1128}"/>
              </a:ext>
            </a:extLst>
          </p:cNvPr>
          <p:cNvSpPr/>
          <p:nvPr/>
        </p:nvSpPr>
        <p:spPr>
          <a:xfrm>
            <a:off x="1312710" y="5484526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Line 10">
            <a:extLst>
              <a:ext uri="{FF2B5EF4-FFF2-40B4-BE49-F238E27FC236}">
                <a16:creationId xmlns:a16="http://schemas.microsoft.com/office/drawing/2014/main" id="{A0240E86-913C-426E-BA21-CD07BD308F55}"/>
              </a:ext>
            </a:extLst>
          </p:cNvPr>
          <p:cNvSpPr/>
          <p:nvPr/>
        </p:nvSpPr>
        <p:spPr>
          <a:xfrm>
            <a:off x="1312710" y="5931521"/>
            <a:ext cx="6448966" cy="2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TextShape 11">
            <a:extLst>
              <a:ext uri="{FF2B5EF4-FFF2-40B4-BE49-F238E27FC236}">
                <a16:creationId xmlns:a16="http://schemas.microsoft.com/office/drawing/2014/main" id="{D34ECD3C-5AD9-4CA6-A698-7DD310ECA04D}"/>
              </a:ext>
            </a:extLst>
          </p:cNvPr>
          <p:cNvSpPr txBox="1"/>
          <p:nvPr/>
        </p:nvSpPr>
        <p:spPr>
          <a:xfrm>
            <a:off x="3543322" y="5514400"/>
            <a:ext cx="3003326" cy="29008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Operating System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1" name="TextShape 12">
            <a:extLst>
              <a:ext uri="{FF2B5EF4-FFF2-40B4-BE49-F238E27FC236}">
                <a16:creationId xmlns:a16="http://schemas.microsoft.com/office/drawing/2014/main" id="{CB0CCC48-B6F9-4B63-B259-C9C57ABC5429}"/>
              </a:ext>
            </a:extLst>
          </p:cNvPr>
          <p:cNvSpPr txBox="1"/>
          <p:nvPr/>
        </p:nvSpPr>
        <p:spPr>
          <a:xfrm>
            <a:off x="3209248" y="5989315"/>
            <a:ext cx="3003326" cy="29008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Hypervisor or Bare Metal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C91AC-8C31-4553-A5F9-1D664325D675}"/>
              </a:ext>
            </a:extLst>
          </p:cNvPr>
          <p:cNvGrpSpPr/>
          <p:nvPr/>
        </p:nvGrpSpPr>
        <p:grpSpPr>
          <a:xfrm>
            <a:off x="1379524" y="2667000"/>
            <a:ext cx="3954476" cy="2198267"/>
            <a:chOff x="1379524" y="2667000"/>
            <a:chExt cx="3954476" cy="219826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9A8629-8B98-4C68-8769-05AE734007A1}"/>
                </a:ext>
              </a:extLst>
            </p:cNvPr>
            <p:cNvSpPr/>
            <p:nvPr/>
          </p:nvSpPr>
          <p:spPr bwMode="auto">
            <a:xfrm>
              <a:off x="1379524" y="2667000"/>
              <a:ext cx="3954476" cy="219826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endParaRPr>
            </a:p>
          </p:txBody>
        </p:sp>
        <p:sp>
          <p:nvSpPr>
            <p:cNvPr id="25" name="CustomShape 6">
              <a:extLst>
                <a:ext uri="{FF2B5EF4-FFF2-40B4-BE49-F238E27FC236}">
                  <a16:creationId xmlns:a16="http://schemas.microsoft.com/office/drawing/2014/main" id="{BA4B3881-CCD1-426B-B720-FBA096FB7452}"/>
                </a:ext>
              </a:extLst>
            </p:cNvPr>
            <p:cNvSpPr/>
            <p:nvPr/>
          </p:nvSpPr>
          <p:spPr>
            <a:xfrm>
              <a:off x="1752599" y="2821821"/>
              <a:ext cx="1211732" cy="13691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46F22D4D-561A-434F-90A5-D8DD6774C5A6}"/>
                </a:ext>
              </a:extLst>
            </p:cNvPr>
            <p:cNvSpPr/>
            <p:nvPr/>
          </p:nvSpPr>
          <p:spPr>
            <a:xfrm>
              <a:off x="3555683" y="2821821"/>
              <a:ext cx="1186965" cy="136917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Container 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586E47-BE4A-41AF-A409-6073B0B6EBDD}"/>
                </a:ext>
              </a:extLst>
            </p:cNvPr>
            <p:cNvSpPr txBox="1"/>
            <p:nvPr/>
          </p:nvSpPr>
          <p:spPr>
            <a:xfrm>
              <a:off x="2978554" y="4330742"/>
              <a:ext cx="831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Pod 1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51C3EB0-4D31-4F34-8C3A-2BFB66777C3F}"/>
              </a:ext>
            </a:extLst>
          </p:cNvPr>
          <p:cNvSpPr/>
          <p:nvPr/>
        </p:nvSpPr>
        <p:spPr bwMode="auto">
          <a:xfrm>
            <a:off x="5599950" y="2424365"/>
            <a:ext cx="1554628" cy="253853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27" name="CustomShape 8">
            <a:extLst>
              <a:ext uri="{FF2B5EF4-FFF2-40B4-BE49-F238E27FC236}">
                <a16:creationId xmlns:a16="http://schemas.microsoft.com/office/drawing/2014/main" id="{03565CFA-20EA-4CC2-B10F-E6DF2E4CDBCD}"/>
              </a:ext>
            </a:extLst>
          </p:cNvPr>
          <p:cNvSpPr/>
          <p:nvPr/>
        </p:nvSpPr>
        <p:spPr>
          <a:xfrm>
            <a:off x="5760572" y="2821821"/>
            <a:ext cx="1186965" cy="12927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Container 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B4D4B6-C435-40FB-B66B-C4D5800D04EB}"/>
              </a:ext>
            </a:extLst>
          </p:cNvPr>
          <p:cNvSpPr txBox="1"/>
          <p:nvPr/>
        </p:nvSpPr>
        <p:spPr>
          <a:xfrm>
            <a:off x="5950354" y="4343400"/>
            <a:ext cx="83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 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4F647DC-AD8F-49BA-8FF8-01940681C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9"/>
    </mc:Choice>
    <mc:Fallback xmlns="">
      <p:transition spd="slow" advTm="19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62400" y="2971800"/>
            <a:ext cx="1381125" cy="74136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Collection Master revisited with pods</a:t>
            </a:r>
          </a:p>
        </p:txBody>
      </p:sp>
      <p:sp>
        <p:nvSpPr>
          <p:cNvPr id="2" name="Oval 1"/>
          <p:cNvSpPr/>
          <p:nvPr/>
        </p:nvSpPr>
        <p:spPr>
          <a:xfrm>
            <a:off x="2789238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68788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49925" y="1944688"/>
            <a:ext cx="107473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31063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1" name="TextBox 2"/>
          <p:cNvSpPr txBox="1">
            <a:spLocks noChangeArrowheads="1"/>
          </p:cNvSpPr>
          <p:nvPr/>
        </p:nvSpPr>
        <p:spPr bwMode="auto">
          <a:xfrm>
            <a:off x="126999" y="1976438"/>
            <a:ext cx="25082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Images collected into pods</a:t>
            </a:r>
          </a:p>
        </p:txBody>
      </p:sp>
      <p:grpSp>
        <p:nvGrpSpPr>
          <p:cNvPr id="25612" name="Group 5"/>
          <p:cNvGrpSpPr>
            <a:grpSpLocks/>
          </p:cNvGrpSpPr>
          <p:nvPr/>
        </p:nvGrpSpPr>
        <p:grpSpPr bwMode="auto">
          <a:xfrm>
            <a:off x="2514600" y="4648200"/>
            <a:ext cx="5943600" cy="1295400"/>
            <a:chOff x="2362200" y="3733800"/>
            <a:chExt cx="5943600" cy="1295400"/>
          </a:xfrm>
        </p:grpSpPr>
        <p:sp>
          <p:nvSpPr>
            <p:cNvPr id="5" name="Rounded Rectangle 4"/>
            <p:cNvSpPr/>
            <p:nvPr/>
          </p:nvSpPr>
          <p:spPr>
            <a:xfrm>
              <a:off x="2362200" y="3733800"/>
              <a:ext cx="5943600" cy="1295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789238" y="4191000"/>
              <a:ext cx="868362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221163" y="4191000"/>
              <a:ext cx="868362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654675" y="4191000"/>
              <a:ext cx="868363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600" y="4191000"/>
              <a:ext cx="868363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5613" name="TextBox 15"/>
          <p:cNvSpPr txBox="1">
            <a:spLocks noChangeArrowheads="1"/>
          </p:cNvSpPr>
          <p:nvPr/>
        </p:nvSpPr>
        <p:spPr bwMode="auto">
          <a:xfrm>
            <a:off x="533400" y="5024438"/>
            <a:ext cx="2438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Collection</a:t>
            </a:r>
          </a:p>
        </p:txBody>
      </p:sp>
      <p:sp>
        <p:nvSpPr>
          <p:cNvPr id="20" name="Oval 19"/>
          <p:cNvSpPr/>
          <p:nvPr/>
        </p:nvSpPr>
        <p:spPr>
          <a:xfrm>
            <a:off x="4114800" y="3124200"/>
            <a:ext cx="107473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5" name="TextBox 21"/>
          <p:cNvSpPr txBox="1">
            <a:spLocks noChangeArrowheads="1"/>
          </p:cNvSpPr>
          <p:nvPr/>
        </p:nvSpPr>
        <p:spPr bwMode="auto">
          <a:xfrm>
            <a:off x="533400" y="2895600"/>
            <a:ext cx="31242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Run request is sent to collection master which selects host for pods and included containers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B0D41F-507A-46BF-A5E5-E1DC7814B5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1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28"/>
    </mc:Choice>
    <mc:Fallback xmlns="">
      <p:transition spd="slow" advTm="29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Scaling collections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305799" cy="4246563"/>
          </a:xfrm>
        </p:spPr>
        <p:txBody>
          <a:bodyPr/>
          <a:lstStyle/>
          <a:p>
            <a:r>
              <a:rPr lang="en-US" altLang="en-US" sz="2800" dirty="0"/>
              <a:t>Having an instance in a collection be automatically replicated depending on workload is accomplished by utilizing autoscaling facilities of orchestrator</a:t>
            </a:r>
          </a:p>
          <a:p>
            <a:r>
              <a:rPr lang="en-US" altLang="en-US" sz="2800" dirty="0"/>
              <a:t>Autoscaling containers with orchestrator is similar to autoscaling VMs in the cloud.</a:t>
            </a:r>
          </a:p>
          <a:p>
            <a:r>
              <a:rPr lang="en-US" altLang="en-US" sz="2800" dirty="0"/>
              <a:t>Kubernetes is a container scaling and orchestration engine that supports pods.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455C62D-26A2-4937-9B25-755DF956D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5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01"/>
    </mc:Choice>
    <mc:Fallback xmlns="">
      <p:transition spd="slow" advTm="56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8B5E-07F1-4928-807C-C3093059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87ED-E03E-4585-943F-6CB3CEFC6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dirty="0">
                <a:solidFill>
                  <a:schemeClr val="tx1"/>
                </a:solidFill>
                <a:effectLst/>
              </a:rPr>
              <a:t>Container</a:t>
            </a:r>
            <a:r>
              <a:rPr lang="en-US" sz="2800" baseline="0" dirty="0">
                <a:solidFill>
                  <a:schemeClr val="tx1"/>
                </a:solidFill>
                <a:effectLst/>
              </a:rPr>
              <a:t> repositories</a:t>
            </a:r>
          </a:p>
          <a:p>
            <a:pPr lvl="0"/>
            <a:r>
              <a:rPr lang="en-US" sz="2800" dirty="0"/>
              <a:t>Clusters and orchestration</a:t>
            </a:r>
          </a:p>
          <a:p>
            <a:pPr lvl="0"/>
            <a:r>
              <a:rPr lang="en-US" sz="2800" b="1" dirty="0">
                <a:solidFill>
                  <a:schemeClr val="tx1"/>
                </a:solidFill>
                <a:effectLst/>
              </a:rPr>
              <a:t>Serverless Architecture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B0A8D3-06CA-48FE-9BF5-2FB24DADBD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1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"/>
    </mc:Choice>
    <mc:Fallback xmlns="">
      <p:transition spd="slow" advTm="1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AU" altLang="en-US" dirty="0">
                <a:ln>
                  <a:noFill/>
                </a:ln>
              </a:rPr>
              <a:t>Serverless 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609601" y="1752600"/>
            <a:ext cx="8077200" cy="4246563"/>
          </a:xfrm>
        </p:spPr>
        <p:txBody>
          <a:bodyPr/>
          <a:lstStyle/>
          <a:p>
            <a:r>
              <a:rPr lang="en-AU" altLang="en-US" sz="2800" dirty="0"/>
              <a:t>Cloud providers such as AWS maintain pool of partially loaded containers that only require application specific layer. The term “serverless” is used to describe these partially loaded containers.</a:t>
            </a:r>
          </a:p>
          <a:p>
            <a:r>
              <a:rPr lang="en-AU" altLang="en-US" sz="2800" dirty="0"/>
              <a:t>Load in milli secs.</a:t>
            </a:r>
          </a:p>
          <a:p>
            <a:r>
              <a:rPr lang="en-AU" altLang="en-US" sz="2800" dirty="0"/>
              <a:t>For AWS,  only one request per instance. </a:t>
            </a:r>
          </a:p>
          <a:p>
            <a:r>
              <a:rPr lang="en-AU" altLang="en-US" sz="2800" dirty="0"/>
              <a:t>Impacts architecture of application.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B32159-C1E1-4E18-86F9-E32490553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22"/>
    </mc:Choice>
    <mc:Fallback xmlns="">
      <p:transition spd="slow" advTm="134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3706-9E4C-4322-8CE6-03DCA59C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A2F3A-2545-489D-A1F4-1A375DC6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001000" cy="4038600"/>
          </a:xfrm>
        </p:spPr>
        <p:txBody>
          <a:bodyPr/>
          <a:lstStyle/>
          <a:p>
            <a:r>
              <a:rPr lang="en-US" sz="2800" dirty="0"/>
              <a:t>Repositories</a:t>
            </a:r>
            <a:r>
              <a:rPr lang="en-US" sz="2800" baseline="0" dirty="0"/>
              <a:t> of container images act much like version control systems</a:t>
            </a:r>
          </a:p>
          <a:p>
            <a:r>
              <a:rPr lang="en-US" sz="2800" baseline="0" dirty="0"/>
              <a:t>Containers can be clustered and can be deployed and scaled by cluster. </a:t>
            </a:r>
          </a:p>
          <a:p>
            <a:r>
              <a:rPr lang="en-US" sz="2800" baseline="0" dirty="0"/>
              <a:t>Serverless architecture takes advantage of fast load time of container images but with restrictions on usage.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05C252-356E-43B4-BD22-C552CF24A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23"/>
    </mc:Choice>
    <mc:Fallback xmlns="">
      <p:transition spd="slow" advTm="59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8B5E-07F1-4928-807C-C3093059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87ED-E03E-4585-943F-6CB3CEFC6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b="1" dirty="0">
                <a:solidFill>
                  <a:schemeClr val="tx1"/>
                </a:solidFill>
                <a:effectLst/>
              </a:rPr>
              <a:t>Container</a:t>
            </a:r>
            <a:r>
              <a:rPr lang="en-US" sz="2800" b="1" baseline="0" dirty="0">
                <a:solidFill>
                  <a:schemeClr val="tx1"/>
                </a:solidFill>
                <a:effectLst/>
              </a:rPr>
              <a:t> repositories</a:t>
            </a:r>
          </a:p>
          <a:p>
            <a:pPr lvl="0"/>
            <a:r>
              <a:rPr lang="en-US" sz="2800" dirty="0"/>
              <a:t>Clusters and orchestration</a:t>
            </a:r>
          </a:p>
          <a:p>
            <a:pPr lvl="0"/>
            <a:r>
              <a:rPr lang="en-US" sz="2800" dirty="0">
                <a:solidFill>
                  <a:schemeClr val="tx1"/>
                </a:solidFill>
                <a:effectLst/>
              </a:rPr>
              <a:t>Serverless Architecture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D43814E-EF50-4C52-8277-CC7830F1A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1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6"/>
    </mc:Choice>
    <mc:Fallback xmlns="">
      <p:transition spd="slow" advTm="4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3324-8008-4C1A-8B43-135F04CF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  <a:r>
              <a:rPr lang="en-US" baseline="0" dirty="0"/>
              <a:t> repositories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CE878-1BE9-4068-8F57-0E188A77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001000" cy="4038600"/>
          </a:xfrm>
        </p:spPr>
        <p:txBody>
          <a:bodyPr/>
          <a:lstStyle/>
          <a:p>
            <a:pPr marL="342900" lvl="0" indent="-342900"/>
            <a:r>
              <a:rPr lang="en-US" sz="2800" dirty="0">
                <a:solidFill>
                  <a:schemeClr val="tx1"/>
                </a:solidFill>
                <a:effectLst/>
              </a:rPr>
              <a:t>Container images</a:t>
            </a:r>
            <a:r>
              <a:rPr lang="en-US" sz="2800" baseline="0" dirty="0">
                <a:solidFill>
                  <a:schemeClr val="tx1"/>
                </a:solidFill>
                <a:effectLst/>
              </a:rPr>
              <a:t> are typically stored in repositories</a:t>
            </a:r>
            <a:endParaRPr lang="en-US" sz="2800" dirty="0"/>
          </a:p>
          <a:p>
            <a:pPr marL="342900" lvl="0" indent="-342900"/>
            <a:r>
              <a:rPr lang="en-US" sz="2800" dirty="0">
                <a:solidFill>
                  <a:schemeClr val="tx1"/>
                </a:solidFill>
                <a:effectLst/>
              </a:rPr>
              <a:t>Similar</a:t>
            </a:r>
            <a:r>
              <a:rPr lang="en-US" sz="2800" baseline="0" dirty="0">
                <a:solidFill>
                  <a:schemeClr val="tx1"/>
                </a:solidFill>
                <a:effectLst/>
              </a:rPr>
              <a:t> to version control systems</a:t>
            </a:r>
          </a:p>
          <a:p>
            <a:pPr marL="742950" lvl="1" indent="-342900"/>
            <a:r>
              <a:rPr lang="en-US" dirty="0">
                <a:solidFill>
                  <a:schemeClr val="tx1"/>
                </a:solidFill>
                <a:effectLst/>
              </a:rPr>
              <a:t>Accessible with permissions</a:t>
            </a:r>
          </a:p>
          <a:p>
            <a:pPr marL="742950" lvl="1" indent="-342900"/>
            <a:r>
              <a:rPr lang="en-US" dirty="0">
                <a:solidFill>
                  <a:schemeClr val="tx1"/>
                </a:solidFill>
                <a:effectLst/>
              </a:rPr>
              <a:t>Push/pull interface</a:t>
            </a:r>
          </a:p>
          <a:p>
            <a:pPr marL="742950" lvl="1" indent="-342900"/>
            <a:r>
              <a:rPr lang="en-US" dirty="0">
                <a:solidFill>
                  <a:schemeClr val="tx1"/>
                </a:solidFill>
                <a:effectLst/>
              </a:rPr>
              <a:t>Images can be tagged</a:t>
            </a:r>
            <a:r>
              <a:rPr lang="en-US" baseline="0" dirty="0">
                <a:solidFill>
                  <a:schemeClr val="tx1"/>
                </a:solidFill>
                <a:effectLst/>
              </a:rPr>
              <a:t> with version numbers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041EF9-A86E-4294-ABFD-01F35AEBB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9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91"/>
    </mc:Choice>
    <mc:Fallback xmlns="">
      <p:transition spd="slow" advTm="18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AE46-8B58-4C09-84A4-4C24C7D0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DD37-DACE-4693-8C2C-56AD64E2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/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Hub is a publicly available repository. </a:t>
            </a:r>
          </a:p>
          <a:p>
            <a:pPr marL="342900" lvl="0" indent="-342900"/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it is open source, It is also used for private container repositories</a:t>
            </a:r>
          </a:p>
          <a:p>
            <a:pPr marL="342900" lvl="0" indent="-342900"/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28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most widely used container </a:t>
            </a:r>
            <a:r>
              <a:rPr lang="en-US" sz="28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repostory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EF3F65-2E24-4C18-BEB4-FFE0787C9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2"/>
    </mc:Choice>
    <mc:Fallback xmlns="">
      <p:transition spd="slow" advTm="25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sz="3200" dirty="0">
                <a:ln>
                  <a:noFill/>
                </a:ln>
              </a:rPr>
              <a:t>Integrating with development workflow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685801" y="1752600"/>
            <a:ext cx="8001000" cy="4246563"/>
          </a:xfrm>
        </p:spPr>
        <p:txBody>
          <a:bodyPr/>
          <a:lstStyle/>
          <a:p>
            <a:r>
              <a:rPr lang="en-US" altLang="en-US" sz="2400" dirty="0"/>
              <a:t>Multiple team members may wish to share images</a:t>
            </a:r>
          </a:p>
          <a:p>
            <a:r>
              <a:rPr lang="en-US" altLang="en-US" sz="2400" dirty="0"/>
              <a:t>Images can be in production, under development or under test</a:t>
            </a:r>
          </a:p>
          <a:p>
            <a:r>
              <a:rPr lang="en-US" altLang="en-US" sz="2400" dirty="0"/>
              <a:t>Private container repository allows images to be stored and shared.</a:t>
            </a:r>
          </a:p>
          <a:p>
            <a:pPr lvl="1"/>
            <a:r>
              <a:rPr lang="en-US" altLang="en-US" sz="2400" dirty="0"/>
              <a:t>Any image can be “pulled” to any host</a:t>
            </a:r>
          </a:p>
          <a:p>
            <a:pPr lvl="1"/>
            <a:r>
              <a:rPr lang="en-US" altLang="en-US" sz="2400" dirty="0"/>
              <a:t>Tagging as “latest” allows updates to be propagated. Pull &lt;image name&gt;:latest gets the last image checked into repository with that name.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032C21-6020-4300-B0BC-C794125C0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83"/>
    </mc:Choice>
    <mc:Fallback xmlns="">
      <p:transition spd="slow" advTm="46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8B5E-07F1-4928-807C-C3093059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87ED-E03E-4585-943F-6CB3CEFC6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dirty="0">
                <a:solidFill>
                  <a:schemeClr val="tx1"/>
                </a:solidFill>
                <a:effectLst/>
              </a:rPr>
              <a:t>Container</a:t>
            </a:r>
            <a:r>
              <a:rPr lang="en-US" sz="2800" baseline="0" dirty="0">
                <a:solidFill>
                  <a:schemeClr val="tx1"/>
                </a:solidFill>
                <a:effectLst/>
              </a:rPr>
              <a:t> repositories</a:t>
            </a:r>
          </a:p>
          <a:p>
            <a:pPr lvl="0"/>
            <a:r>
              <a:rPr lang="en-US" sz="2800" b="1" dirty="0"/>
              <a:t>Clusters and orchestration</a:t>
            </a:r>
          </a:p>
          <a:p>
            <a:pPr lvl="0"/>
            <a:r>
              <a:rPr lang="en-US" sz="2800" dirty="0">
                <a:solidFill>
                  <a:schemeClr val="tx1"/>
                </a:solidFill>
                <a:effectLst/>
              </a:rPr>
              <a:t>Serverless Architecture</a:t>
            </a:r>
          </a:p>
          <a:p>
            <a:pPr lvl="0"/>
            <a:endParaRPr lang="en-US" sz="3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9FEAF5-767F-4297-A184-477D18D70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39"/>
    </mc:Choice>
    <mc:Fallback xmlns="">
      <p:transition spd="slow" advTm="17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Allocation of images to hosts</a:t>
            </a:r>
          </a:p>
        </p:txBody>
      </p:sp>
      <p:sp>
        <p:nvSpPr>
          <p:cNvPr id="2" name="Oval 1"/>
          <p:cNvSpPr/>
          <p:nvPr/>
        </p:nvSpPr>
        <p:spPr>
          <a:xfrm>
            <a:off x="2789238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68788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49925" y="1944688"/>
            <a:ext cx="107473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31063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562" name="TextBox 2"/>
          <p:cNvSpPr txBox="1">
            <a:spLocks noChangeArrowheads="1"/>
          </p:cNvSpPr>
          <p:nvPr/>
        </p:nvSpPr>
        <p:spPr bwMode="auto">
          <a:xfrm>
            <a:off x="914400" y="1976438"/>
            <a:ext cx="1177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images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89238" y="4191000"/>
            <a:ext cx="86836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221163" y="4191000"/>
            <a:ext cx="868362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654675" y="4191000"/>
            <a:ext cx="868363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086600" y="4191000"/>
            <a:ext cx="868363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567" name="TextBox 15"/>
          <p:cNvSpPr txBox="1">
            <a:spLocks noChangeArrowheads="1"/>
          </p:cNvSpPr>
          <p:nvPr/>
        </p:nvSpPr>
        <p:spPr bwMode="auto">
          <a:xfrm>
            <a:off x="914400" y="4186238"/>
            <a:ext cx="92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hosts</a:t>
            </a:r>
          </a:p>
        </p:txBody>
      </p:sp>
      <p:sp>
        <p:nvSpPr>
          <p:cNvPr id="23568" name="TextBox 16"/>
          <p:cNvSpPr txBox="1">
            <a:spLocks noChangeArrowheads="1"/>
          </p:cNvSpPr>
          <p:nvPr/>
        </p:nvSpPr>
        <p:spPr bwMode="auto">
          <a:xfrm>
            <a:off x="1828800" y="5100638"/>
            <a:ext cx="5486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/>
              <a:t>With basic Docker this allocation must be done manually</a:t>
            </a:r>
          </a:p>
        </p:txBody>
      </p:sp>
      <p:sp>
        <p:nvSpPr>
          <p:cNvPr id="23569" name="TextBox 4"/>
          <p:cNvSpPr txBox="1">
            <a:spLocks noChangeArrowheads="1"/>
          </p:cNvSpPr>
          <p:nvPr/>
        </p:nvSpPr>
        <p:spPr bwMode="auto">
          <a:xfrm>
            <a:off x="2362200" y="2971800"/>
            <a:ext cx="49244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To run an image, the image and the host must be specified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DB3C45F-5302-4CBA-8ADF-182F78C9A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2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63"/>
    </mc:Choice>
    <mc:Fallback xmlns="">
      <p:transition spd="slow" advTm="28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Container orchestrator</a:t>
            </a:r>
          </a:p>
        </p:txBody>
      </p:sp>
      <p:sp>
        <p:nvSpPr>
          <p:cNvPr id="2" name="Oval 1"/>
          <p:cNvSpPr/>
          <p:nvPr/>
        </p:nvSpPr>
        <p:spPr>
          <a:xfrm>
            <a:off x="2789238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68788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49925" y="1944688"/>
            <a:ext cx="107473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31063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6" name="TextBox 2"/>
          <p:cNvSpPr txBox="1">
            <a:spLocks noChangeArrowheads="1"/>
          </p:cNvSpPr>
          <p:nvPr/>
        </p:nvSpPr>
        <p:spPr bwMode="auto">
          <a:xfrm>
            <a:off x="914400" y="1976438"/>
            <a:ext cx="1023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image</a:t>
            </a:r>
          </a:p>
        </p:txBody>
      </p:sp>
      <p:grpSp>
        <p:nvGrpSpPr>
          <p:cNvPr id="24587" name="Group 5"/>
          <p:cNvGrpSpPr>
            <a:grpSpLocks/>
          </p:cNvGrpSpPr>
          <p:nvPr/>
        </p:nvGrpSpPr>
        <p:grpSpPr bwMode="auto">
          <a:xfrm>
            <a:off x="2362200" y="3505200"/>
            <a:ext cx="5943600" cy="1295400"/>
            <a:chOff x="2362200" y="3733800"/>
            <a:chExt cx="5943600" cy="1295400"/>
          </a:xfrm>
        </p:grpSpPr>
        <p:sp>
          <p:nvSpPr>
            <p:cNvPr id="5" name="Rounded Rectangle 4"/>
            <p:cNvSpPr/>
            <p:nvPr/>
          </p:nvSpPr>
          <p:spPr>
            <a:xfrm>
              <a:off x="2362200" y="3733800"/>
              <a:ext cx="5943600" cy="1295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789238" y="4191000"/>
              <a:ext cx="868362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221163" y="4191000"/>
              <a:ext cx="868362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654675" y="4191000"/>
              <a:ext cx="868363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600" y="4191000"/>
              <a:ext cx="868363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4588" name="TextBox 15"/>
          <p:cNvSpPr txBox="1">
            <a:spLocks noChangeArrowheads="1"/>
          </p:cNvSpPr>
          <p:nvPr/>
        </p:nvSpPr>
        <p:spPr bwMode="auto">
          <a:xfrm>
            <a:off x="381000" y="3657600"/>
            <a:ext cx="2438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Orchestrator encapsulates hosts into a collection</a:t>
            </a:r>
          </a:p>
        </p:txBody>
      </p:sp>
      <p:sp>
        <p:nvSpPr>
          <p:cNvPr id="24589" name="TextBox 16"/>
          <p:cNvSpPr txBox="1">
            <a:spLocks noChangeArrowheads="1"/>
          </p:cNvSpPr>
          <p:nvPr/>
        </p:nvSpPr>
        <p:spPr bwMode="auto">
          <a:xfrm>
            <a:off x="1828800" y="4953000"/>
            <a:ext cx="5486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400" dirty="0"/>
              <a:t>A collection looks like a single host from the point of view of allocation but actually consists of multiple hosts</a:t>
            </a:r>
          </a:p>
        </p:txBody>
      </p:sp>
      <p:sp>
        <p:nvSpPr>
          <p:cNvPr id="24590" name="TextBox 18"/>
          <p:cNvSpPr txBox="1">
            <a:spLocks noChangeArrowheads="1"/>
          </p:cNvSpPr>
          <p:nvPr/>
        </p:nvSpPr>
        <p:spPr bwMode="auto">
          <a:xfrm>
            <a:off x="2667000" y="2743200"/>
            <a:ext cx="49244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To run an image, the image but not the host must be specified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5D9A9E7-2220-4430-996C-4D0D61D9B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8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27"/>
    </mc:Choice>
    <mc:Fallback xmlns="">
      <p:transition spd="slow" advTm="63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62400" y="2971800"/>
            <a:ext cx="1381125" cy="74136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1009650" y="533400"/>
            <a:ext cx="7704138" cy="1066800"/>
          </a:xfrm>
        </p:spPr>
        <p:txBody>
          <a:bodyPr/>
          <a:lstStyle/>
          <a:p>
            <a:r>
              <a:rPr lang="en-US" altLang="en-US" dirty="0">
                <a:ln>
                  <a:noFill/>
                </a:ln>
              </a:rPr>
              <a:t>Collection Master</a:t>
            </a:r>
          </a:p>
        </p:txBody>
      </p:sp>
      <p:sp>
        <p:nvSpPr>
          <p:cNvPr id="2" name="Oval 1"/>
          <p:cNvSpPr/>
          <p:nvPr/>
        </p:nvSpPr>
        <p:spPr>
          <a:xfrm>
            <a:off x="2789238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68788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49925" y="1944688"/>
            <a:ext cx="107473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31063" y="1944688"/>
            <a:ext cx="107473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1" name="TextBox 2"/>
          <p:cNvSpPr txBox="1">
            <a:spLocks noChangeArrowheads="1"/>
          </p:cNvSpPr>
          <p:nvPr/>
        </p:nvSpPr>
        <p:spPr bwMode="auto">
          <a:xfrm>
            <a:off x="914400" y="1976438"/>
            <a:ext cx="1023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/>
              <a:t>image</a:t>
            </a:r>
          </a:p>
        </p:txBody>
      </p:sp>
      <p:grpSp>
        <p:nvGrpSpPr>
          <p:cNvPr id="25612" name="Group 5"/>
          <p:cNvGrpSpPr>
            <a:grpSpLocks/>
          </p:cNvGrpSpPr>
          <p:nvPr/>
        </p:nvGrpSpPr>
        <p:grpSpPr bwMode="auto">
          <a:xfrm>
            <a:off x="2514600" y="4514850"/>
            <a:ext cx="5943600" cy="1295400"/>
            <a:chOff x="2362200" y="3733800"/>
            <a:chExt cx="5943600" cy="1295400"/>
          </a:xfrm>
        </p:grpSpPr>
        <p:sp>
          <p:nvSpPr>
            <p:cNvPr id="5" name="Rounded Rectangle 4"/>
            <p:cNvSpPr/>
            <p:nvPr/>
          </p:nvSpPr>
          <p:spPr>
            <a:xfrm>
              <a:off x="2362200" y="3733800"/>
              <a:ext cx="5943600" cy="1295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789238" y="4191000"/>
              <a:ext cx="868362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221163" y="4191000"/>
              <a:ext cx="868362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654675" y="4191000"/>
              <a:ext cx="868363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600" y="4191000"/>
              <a:ext cx="868363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5613" name="TextBox 15"/>
          <p:cNvSpPr txBox="1">
            <a:spLocks noChangeArrowheads="1"/>
          </p:cNvSpPr>
          <p:nvPr/>
        </p:nvSpPr>
        <p:spPr bwMode="auto">
          <a:xfrm>
            <a:off x="533400" y="4872038"/>
            <a:ext cx="2438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Collection</a:t>
            </a:r>
          </a:p>
        </p:txBody>
      </p:sp>
      <p:sp>
        <p:nvSpPr>
          <p:cNvPr id="20" name="Oval 19"/>
          <p:cNvSpPr/>
          <p:nvPr/>
        </p:nvSpPr>
        <p:spPr>
          <a:xfrm>
            <a:off x="4114800" y="3124200"/>
            <a:ext cx="1074738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15" name="TextBox 21"/>
          <p:cNvSpPr txBox="1">
            <a:spLocks noChangeArrowheads="1"/>
          </p:cNvSpPr>
          <p:nvPr/>
        </p:nvSpPr>
        <p:spPr bwMode="auto">
          <a:xfrm>
            <a:off x="304800" y="2926140"/>
            <a:ext cx="2895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Run request is sent to collection master which selects host</a:t>
            </a:r>
          </a:p>
          <a:p>
            <a:endParaRPr lang="en-US" altLang="en-US" sz="2400" dirty="0"/>
          </a:p>
        </p:txBody>
      </p:sp>
      <p:sp>
        <p:nvSpPr>
          <p:cNvPr id="25616" name="TextBox 22"/>
          <p:cNvSpPr txBox="1">
            <a:spLocks noChangeArrowheads="1"/>
          </p:cNvSpPr>
          <p:nvPr/>
        </p:nvSpPr>
        <p:spPr bwMode="auto">
          <a:xfrm>
            <a:off x="6019800" y="2926140"/>
            <a:ext cx="2819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/>
              <a:t>Collection Master is a portion of the orchestrator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62E4614-89BF-4E5A-BA2C-CBAD8437C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4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8"/>
    </mc:Choice>
    <mc:Fallback xmlns="">
      <p:transition spd="slow" advTm="27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6278</TotalTime>
  <Words>603</Words>
  <Application>Microsoft Office PowerPoint</Application>
  <PresentationFormat>On-screen Show (4:3)</PresentationFormat>
  <Paragraphs>94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Times</vt:lpstr>
      <vt:lpstr>Verdana</vt:lpstr>
      <vt:lpstr>Blank Presentation</vt:lpstr>
      <vt:lpstr>Applied Distributed Systems</vt:lpstr>
      <vt:lpstr>Overview</vt:lpstr>
      <vt:lpstr>Container repositories</vt:lpstr>
      <vt:lpstr>Docker Hub</vt:lpstr>
      <vt:lpstr>Integrating with development workflow</vt:lpstr>
      <vt:lpstr>Overview</vt:lpstr>
      <vt:lpstr>Allocation of images to hosts</vt:lpstr>
      <vt:lpstr>Container orchestrator</vt:lpstr>
      <vt:lpstr>Collection Master</vt:lpstr>
      <vt:lpstr>Collection Master vs Load Balancer</vt:lpstr>
      <vt:lpstr>Grouping containers</vt:lpstr>
      <vt:lpstr>Container hierarchy (again)</vt:lpstr>
      <vt:lpstr>Adding pods to hierarchy</vt:lpstr>
      <vt:lpstr>Revisiting container hierarchy</vt:lpstr>
      <vt:lpstr>Collection Master revisited with pods</vt:lpstr>
      <vt:lpstr>Scaling collections</vt:lpstr>
      <vt:lpstr>Overview</vt:lpstr>
      <vt:lpstr>Serverless 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489</cp:revision>
  <dcterms:created xsi:type="dcterms:W3CDTF">2004-11-16T18:39:34Z</dcterms:created>
  <dcterms:modified xsi:type="dcterms:W3CDTF">2020-12-14T13:45:00Z</dcterms:modified>
</cp:coreProperties>
</file>